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10/10/23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501" y="1353312"/>
            <a:ext cx="9966960" cy="3035808"/>
          </a:xfrm>
        </p:spPr>
        <p:txBody>
          <a:bodyPr/>
          <a:lstStyle/>
          <a:p>
            <a:r>
              <a:rPr lang="en-US" sz="6600" dirty="0"/>
              <a:t>Research Involvement Opportunities: </a:t>
            </a:r>
            <a:br>
              <a:rPr lang="en-US" sz="6600" dirty="0"/>
            </a:br>
            <a:r>
              <a:rPr lang="en-US" sz="5400" dirty="0"/>
              <a:t>Political Science and </a:t>
            </a:r>
            <a:r>
              <a:rPr lang="en-US" sz="5400" dirty="0" err="1"/>
              <a:t>GloBAL</a:t>
            </a:r>
            <a:r>
              <a:rPr lang="en-US" sz="5400" dirty="0"/>
              <a:t> </a:t>
            </a:r>
            <a:r>
              <a:rPr lang="en-US" sz="5400" dirty="0" err="1"/>
              <a:t>STudies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Engaged Research Programs</a:t>
            </a:r>
          </a:p>
          <a:p>
            <a:r>
              <a:rPr lang="en-US" dirty="0"/>
              <a:t>Political Science and Global Studies, CSUCI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1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Become MORE OF a Scholar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9833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 Knowledge construction matters for everyone</a:t>
            </a:r>
          </a:p>
          <a:p>
            <a:endParaRPr lang="en-US" sz="1200" dirty="0"/>
          </a:p>
          <a:p>
            <a:r>
              <a:rPr lang="en-US" sz="3200" dirty="0"/>
              <a:t>It does not have to be your chosen career, but will help your choice of career</a:t>
            </a:r>
          </a:p>
          <a:p>
            <a:endParaRPr lang="en-US" sz="1600" dirty="0"/>
          </a:p>
          <a:p>
            <a:pPr lvl="1"/>
            <a:r>
              <a:rPr lang="en-US" sz="3000" dirty="0"/>
              <a:t>Augmented awareness of opportunities</a:t>
            </a:r>
          </a:p>
          <a:p>
            <a:pPr lvl="1"/>
            <a:r>
              <a:rPr lang="en-US" sz="3000" dirty="0"/>
              <a:t>Better understanding of graduate school</a:t>
            </a:r>
          </a:p>
          <a:p>
            <a:pPr lvl="1"/>
            <a:r>
              <a:rPr lang="en-US" sz="3000" dirty="0"/>
              <a:t>Closer working relationship with faculty</a:t>
            </a:r>
          </a:p>
          <a:p>
            <a:pPr lvl="1"/>
            <a:r>
              <a:rPr lang="en-US" sz="3000" dirty="0"/>
              <a:t>Highlights for your CV/resume</a:t>
            </a:r>
          </a:p>
          <a:p>
            <a:pPr lvl="1"/>
            <a:r>
              <a:rPr lang="en-US" sz="3000" dirty="0"/>
              <a:t>Enhanced connections to (potential) colleagues</a:t>
            </a:r>
          </a:p>
          <a:p>
            <a:pPr lvl="1"/>
            <a:endParaRPr lang="en-US" sz="3000" dirty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6367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19165"/>
          </a:xfrm>
        </p:spPr>
        <p:txBody>
          <a:bodyPr/>
          <a:lstStyle/>
          <a:p>
            <a:r>
              <a:rPr lang="en-US" dirty="0" err="1"/>
              <a:t>ProgramS</a:t>
            </a:r>
            <a:r>
              <a:rPr lang="en-US" dirty="0"/>
              <a:t>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93194"/>
            <a:ext cx="10946141" cy="4739426"/>
          </a:xfrm>
        </p:spPr>
        <p:txBody>
          <a:bodyPr>
            <a:normAutofit/>
          </a:bodyPr>
          <a:lstStyle/>
          <a:p>
            <a:r>
              <a:rPr lang="en-US" sz="2400" b="1" dirty="0"/>
              <a:t>POLITICAL SCIENCE and GLOBAL STUDIES 494 (1 unit and up)</a:t>
            </a:r>
          </a:p>
          <a:p>
            <a:endParaRPr lang="en-US" sz="1300" dirty="0"/>
          </a:p>
          <a:p>
            <a:pPr lvl="1"/>
            <a:r>
              <a:rPr lang="en-US" sz="2200" dirty="0"/>
              <a:t>Individually designed project a faculty member agrees to mentor</a:t>
            </a:r>
          </a:p>
          <a:p>
            <a:pPr lvl="1"/>
            <a:r>
              <a:rPr lang="en-US" sz="2200" dirty="0"/>
              <a:t>Involvement in faculty research/labs, usually with input into research design</a:t>
            </a:r>
          </a:p>
          <a:p>
            <a:pPr lvl="1"/>
            <a:r>
              <a:rPr lang="en-US" sz="2200" dirty="0"/>
              <a:t>Can be a program elective or Capstone option by special arrangement</a:t>
            </a:r>
          </a:p>
          <a:p>
            <a:pPr lvl="1"/>
            <a:endParaRPr lang="en-US" sz="1300" dirty="0"/>
          </a:p>
          <a:p>
            <a:r>
              <a:rPr lang="en-US" sz="2400" b="1" dirty="0"/>
              <a:t>MODEL UN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Extensive research on a particular global topic and country views of it</a:t>
            </a:r>
          </a:p>
          <a:p>
            <a:pPr lvl="1"/>
            <a:r>
              <a:rPr lang="en-US" sz="2200" dirty="0"/>
              <a:t>Mentoring from faculty and more experienced students</a:t>
            </a:r>
          </a:p>
          <a:p>
            <a:pPr lvl="1"/>
            <a:r>
              <a:rPr lang="en-US" sz="2200" dirty="0"/>
              <a:t>Can be repeated because the projects are different each semester</a:t>
            </a:r>
          </a:p>
          <a:p>
            <a:pPr lvl="1"/>
            <a:r>
              <a:rPr lang="en-US" sz="2200" dirty="0"/>
              <a:t>Can be a program elective or Capstone option by special arrangement</a:t>
            </a:r>
          </a:p>
          <a:p>
            <a:pPr lvl="1"/>
            <a:endParaRPr lang="en-US" sz="1300" dirty="0"/>
          </a:p>
          <a:p>
            <a:pPr lvl="1"/>
            <a:endParaRPr lang="en-US" sz="2200" b="1" dirty="0"/>
          </a:p>
          <a:p>
            <a:endParaRPr lang="en-US" sz="2400" b="1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127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PRoGRAMS</a:t>
            </a:r>
            <a:r>
              <a:rPr lang="en-US" dirty="0"/>
              <a:t> LEVEL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7" y="2121408"/>
            <a:ext cx="10946141" cy="4050792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RESEARCH ASSISTANTSHIPS</a:t>
            </a:r>
          </a:p>
          <a:p>
            <a:endParaRPr lang="en-US" sz="2400" dirty="0"/>
          </a:p>
          <a:p>
            <a:pPr lvl="1"/>
            <a:r>
              <a:rPr lang="en-US" sz="2200" dirty="0"/>
              <a:t>Paid work (examples include LEAP or funded student assistantships</a:t>
            </a:r>
          </a:p>
          <a:p>
            <a:pPr lvl="1"/>
            <a:r>
              <a:rPr lang="en-US" sz="2200" dirty="0"/>
              <a:t>Can come up suddenly, good strategy to make sure faculty know you are interested</a:t>
            </a:r>
          </a:p>
          <a:p>
            <a:pPr lvl="1"/>
            <a:r>
              <a:rPr lang="en-US" sz="2200" dirty="0"/>
              <a:t>Connected to a specific faculty project, specified work with less involvement in design</a:t>
            </a:r>
          </a:p>
          <a:p>
            <a:pPr lvl="1"/>
            <a:endParaRPr lang="en-US" sz="1100" dirty="0"/>
          </a:p>
          <a:p>
            <a:r>
              <a:rPr lang="en-US" sz="2400" b="1" dirty="0"/>
              <a:t>BLENDED INITIATVES (e.g. Peace Corps Prep)</a:t>
            </a:r>
          </a:p>
          <a:p>
            <a:endParaRPr lang="en-US" sz="2400" b="1" dirty="0"/>
          </a:p>
          <a:p>
            <a:r>
              <a:rPr lang="en-US" sz="2400" b="1" dirty="0"/>
              <a:t>INCIDENTAL VOLUNTEERING (rarer, but a way to explore interests)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5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University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93194"/>
            <a:ext cx="10058400" cy="4505545"/>
          </a:xfrm>
        </p:spPr>
        <p:txBody>
          <a:bodyPr>
            <a:normAutofit/>
          </a:bodyPr>
          <a:lstStyle/>
          <a:p>
            <a:r>
              <a:rPr lang="en-US" b="1" dirty="0"/>
              <a:t>SUMMER SURF PROGRAM</a:t>
            </a:r>
          </a:p>
          <a:p>
            <a:endParaRPr lang="en-US" dirty="0"/>
          </a:p>
          <a:p>
            <a:r>
              <a:rPr lang="en-US" b="1" dirty="0"/>
              <a:t>RESEARCH ASSISTANTSHIP WITH PROXIMATE DISCIPLINES</a:t>
            </a:r>
          </a:p>
          <a:p>
            <a:endParaRPr lang="en-US" sz="900" dirty="0"/>
          </a:p>
          <a:p>
            <a:pPr lvl="1"/>
            <a:r>
              <a:rPr lang="en-US" dirty="0"/>
              <a:t>Library</a:t>
            </a:r>
          </a:p>
          <a:p>
            <a:pPr lvl="1"/>
            <a:r>
              <a:rPr lang="en-US" dirty="0"/>
              <a:t>Communication (e.g. Dolphin Radio)</a:t>
            </a:r>
          </a:p>
          <a:p>
            <a:pPr lvl="1"/>
            <a:r>
              <a:rPr lang="en-US" dirty="0"/>
              <a:t>And beyond….</a:t>
            </a:r>
          </a:p>
          <a:p>
            <a:endParaRPr lang="en-US" sz="800" dirty="0"/>
          </a:p>
          <a:p>
            <a:r>
              <a:rPr lang="en-US" b="1" dirty="0"/>
              <a:t>CAMPUS RESEARCH CONFERENCES AND PRESENTATIONS</a:t>
            </a:r>
          </a:p>
          <a:p>
            <a:endParaRPr lang="en-US" sz="900" dirty="0"/>
          </a:p>
          <a:p>
            <a:pPr lvl="1"/>
            <a:r>
              <a:rPr lang="en-US" dirty="0"/>
              <a:t>Fall undergraduate research conference</a:t>
            </a:r>
          </a:p>
          <a:p>
            <a:pPr lvl="1"/>
            <a:r>
              <a:rPr lang="en-US" dirty="0"/>
              <a:t>SAGE Research Conference</a:t>
            </a:r>
          </a:p>
          <a:p>
            <a:pPr lvl="1"/>
            <a:r>
              <a:rPr lang="en-US" dirty="0"/>
              <a:t>Campus events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6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601364"/>
          </a:xfrm>
        </p:spPr>
        <p:txBody>
          <a:bodyPr>
            <a:normAutofit/>
          </a:bodyPr>
          <a:lstStyle/>
          <a:p>
            <a:r>
              <a:rPr lang="en-US" dirty="0"/>
              <a:t>STUDENT ORIENTED CONFERENCES</a:t>
            </a:r>
          </a:p>
          <a:p>
            <a:endParaRPr lang="en-US" dirty="0"/>
          </a:p>
          <a:p>
            <a:r>
              <a:rPr lang="en-US" dirty="0"/>
              <a:t>SUMMER RESEARCH PROGRAMS </a:t>
            </a:r>
          </a:p>
          <a:p>
            <a:endParaRPr lang="en-US" dirty="0"/>
          </a:p>
          <a:p>
            <a:r>
              <a:rPr lang="en-US" dirty="0"/>
              <a:t>ONLINE RESEARCH CERTIFICATIONS</a:t>
            </a:r>
          </a:p>
          <a:p>
            <a:endParaRPr lang="en-US" dirty="0"/>
          </a:p>
          <a:p>
            <a:r>
              <a:rPr lang="en-US" dirty="0"/>
              <a:t>ACADEMIC CONFERENCES AND OUTLETS</a:t>
            </a:r>
          </a:p>
          <a:p>
            <a:endParaRPr lang="en-US" sz="800" dirty="0"/>
          </a:p>
          <a:p>
            <a:pPr lvl="1"/>
            <a:r>
              <a:rPr lang="en-US" dirty="0"/>
              <a:t>Especially regional conferences (i.e. Western Social Science Association)</a:t>
            </a:r>
          </a:p>
          <a:p>
            <a:pPr lvl="1"/>
            <a:r>
              <a:rPr lang="en-US" dirty="0"/>
              <a:t>Student poster sessions </a:t>
            </a:r>
          </a:p>
          <a:p>
            <a:pPr lvl="1"/>
            <a:r>
              <a:rPr lang="en-US" dirty="0"/>
              <a:t>Student research journals</a:t>
            </a:r>
          </a:p>
          <a:p>
            <a:pPr lvl="1"/>
            <a:r>
              <a:rPr lang="en-US" dirty="0"/>
              <a:t>Paper competitions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6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181" y="136903"/>
            <a:ext cx="10058400" cy="1609344"/>
          </a:xfrm>
        </p:spPr>
        <p:txBody>
          <a:bodyPr/>
          <a:lstStyle/>
          <a:p>
            <a:r>
              <a:rPr lang="en-US" dirty="0"/>
              <a:t>And Beyond….(with some cautions)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71223"/>
            <a:ext cx="10058400" cy="4600977"/>
          </a:xfrm>
        </p:spPr>
        <p:txBody>
          <a:bodyPr>
            <a:normAutofit/>
          </a:bodyPr>
          <a:lstStyle/>
          <a:p>
            <a:r>
              <a:rPr lang="en-US" sz="2400" b="1" dirty="0"/>
              <a:t>COMMUNITY BASED RESEARCH</a:t>
            </a:r>
          </a:p>
          <a:p>
            <a:endParaRPr lang="en-US" sz="2400" b="1" dirty="0"/>
          </a:p>
          <a:p>
            <a:pPr lvl="1"/>
            <a:r>
              <a:rPr lang="en-US" sz="2200" b="1" dirty="0"/>
              <a:t>For government and non-profit service organizations</a:t>
            </a:r>
          </a:p>
          <a:p>
            <a:pPr lvl="1"/>
            <a:r>
              <a:rPr lang="en-US" sz="2200" b="1" dirty="0"/>
              <a:t>For campaigns and political organizations</a:t>
            </a:r>
          </a:p>
          <a:p>
            <a:endParaRPr lang="en-US" b="1" dirty="0"/>
          </a:p>
          <a:p>
            <a:r>
              <a:rPr lang="en-US" sz="2400" b="1" dirty="0"/>
              <a:t>ACTION RESEARCH</a:t>
            </a:r>
          </a:p>
          <a:p>
            <a:endParaRPr lang="en-US" b="1" dirty="0"/>
          </a:p>
          <a:p>
            <a:r>
              <a:rPr lang="en-US" sz="2400" b="1" dirty="0"/>
              <a:t>GRANT WRITING</a:t>
            </a:r>
            <a:endParaRPr lang="en-US" sz="1000" b="1" dirty="0"/>
          </a:p>
          <a:p>
            <a:pPr lvl="1"/>
            <a:r>
              <a:rPr lang="en-US" b="1" dirty="0"/>
              <a:t>Nonprofit organizations solicit volunteer assistance</a:t>
            </a:r>
          </a:p>
          <a:p>
            <a:pPr lvl="1"/>
            <a:r>
              <a:rPr lang="en-US" b="1" dirty="0"/>
              <a:t>Faculty may have or be aware of opportunities for students with interest/initiative</a:t>
            </a:r>
          </a:p>
          <a:p>
            <a:pPr lvl="1"/>
            <a:r>
              <a:rPr lang="en-US" b="1" dirty="0"/>
              <a:t>Students can be involved in crafting opportunities</a:t>
            </a:r>
          </a:p>
          <a:p>
            <a:pPr marL="0" indent="0">
              <a:buNone/>
            </a:pPr>
            <a:endParaRPr lang="en-US" b="1" dirty="0"/>
          </a:p>
          <a:p>
            <a:pPr lvl="1"/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04298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2742</TotalTime>
  <Words>360</Words>
  <Application>Microsoft Macintosh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Wood Type</vt:lpstr>
      <vt:lpstr>Research Involvement Opportunities:  Political Science and GloBAL STudies</vt:lpstr>
      <vt:lpstr>Why Become MORE OF a Scholar NOW?</vt:lpstr>
      <vt:lpstr>ProgramS Level</vt:lpstr>
      <vt:lpstr>PRoGRAMS LEVEL (CONTINUED)</vt:lpstr>
      <vt:lpstr>University Level</vt:lpstr>
      <vt:lpstr>Discipline Level</vt:lpstr>
      <vt:lpstr>And Beyond….(with some cautions)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Involvement Opportunities:  Political Science and GloBAL STudies</dc:title>
  <dc:creator>Microsoft account</dc:creator>
  <cp:lastModifiedBy>Andrea Grove</cp:lastModifiedBy>
  <cp:revision>9</cp:revision>
  <dcterms:created xsi:type="dcterms:W3CDTF">2023-10-09T18:21:00Z</dcterms:created>
  <dcterms:modified xsi:type="dcterms:W3CDTF">2023-10-12T14:52:29Z</dcterms:modified>
</cp:coreProperties>
</file>